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28" y="1081937"/>
            <a:ext cx="9314716" cy="469412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1"/>
          <p:cNvSpPr txBox="1"/>
          <p:nvPr/>
        </p:nvSpPr>
        <p:spPr>
          <a:xfrm>
            <a:off x="810606" y="0"/>
            <a:ext cx="10424161" cy="104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2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Tipveida atkritumu konteineru novietnes</a:t>
            </a:r>
          </a:p>
        </p:txBody>
      </p:sp>
      <p:sp>
        <p:nvSpPr>
          <p:cNvPr id="96" name="Title 1"/>
          <p:cNvSpPr txBox="1"/>
          <p:nvPr/>
        </p:nvSpPr>
        <p:spPr>
          <a:xfrm>
            <a:off x="9112473" y="5605654"/>
            <a:ext cx="3699512" cy="104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lnSpc>
                <a:spcPct val="90000"/>
              </a:lnSpc>
              <a:defRPr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Izstrādājis RD PAD</a:t>
            </a:r>
          </a:p>
          <a:p>
            <a:pPr>
              <a:lnSpc>
                <a:spcPct val="90000"/>
              </a:lnSpc>
              <a:defRPr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Pilsētas arhitekta dienests</a:t>
            </a:r>
          </a:p>
          <a:p>
            <a:pPr>
              <a:lnSpc>
                <a:spcPct val="90000"/>
              </a:lnSpc>
              <a:defRPr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2023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 txBox="1">
            <a:spLocks noGrp="1"/>
          </p:cNvSpPr>
          <p:nvPr>
            <p:ph type="ctrTitle"/>
          </p:nvPr>
        </p:nvSpPr>
        <p:spPr>
          <a:xfrm>
            <a:off x="3182490" y="2592384"/>
            <a:ext cx="2150629" cy="929191"/>
          </a:xfrm>
          <a:prstGeom prst="rect">
            <a:avLst/>
          </a:prstGeom>
        </p:spPr>
        <p:txBody>
          <a:bodyPr anchor="t"/>
          <a:lstStyle/>
          <a:p>
            <a:pPr algn="l"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2 moduļi</a:t>
            </a:r>
            <a:br/>
            <a:r>
              <a:t>Izmērs: 1,4 x 3,2m</a:t>
            </a:r>
            <a:br/>
            <a:r>
              <a:t>Ietilpība: 2 gab. 1100l konteineri vai 4 gab. 240l</a:t>
            </a:r>
          </a:p>
        </p:txBody>
      </p:sp>
      <p:sp>
        <p:nvSpPr>
          <p:cNvPr id="99" name="Title 1"/>
          <p:cNvSpPr txBox="1"/>
          <p:nvPr/>
        </p:nvSpPr>
        <p:spPr>
          <a:xfrm>
            <a:off x="810606" y="0"/>
            <a:ext cx="10424161" cy="104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2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Tipveida atkritumu konteineru novietnes – pieejamie izmēri</a:t>
            </a:r>
          </a:p>
        </p:txBody>
      </p:sp>
      <p:sp>
        <p:nvSpPr>
          <p:cNvPr id="100" name="Title 1"/>
          <p:cNvSpPr txBox="1"/>
          <p:nvPr/>
        </p:nvSpPr>
        <p:spPr>
          <a:xfrm>
            <a:off x="3228209" y="1092926"/>
            <a:ext cx="2311762" cy="1216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841247">
              <a:lnSpc>
                <a:spcPct val="90000"/>
              </a:lnSpc>
              <a:defRPr sz="1472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1 moduļa izmērs 1,4 x 1,6m</a:t>
            </a:r>
          </a:p>
          <a:p>
            <a:pPr defTabSz="841247">
              <a:lnSpc>
                <a:spcPct val="90000"/>
              </a:lnSpc>
              <a:defRPr sz="1472">
                <a:latin typeface="Gilroy SemiBold"/>
                <a:ea typeface="Gilroy SemiBold"/>
                <a:cs typeface="Gilroy SemiBold"/>
                <a:sym typeface="Gilroy SemiBold"/>
              </a:defRPr>
            </a:pPr>
            <a:endParaRPr/>
          </a:p>
          <a:p>
            <a:pPr defTabSz="841247">
              <a:lnSpc>
                <a:spcPct val="90000"/>
              </a:lnSpc>
              <a:defRPr sz="1472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1 modulī ietilpst -</a:t>
            </a:r>
            <a:br/>
            <a:r>
              <a:t>1 gab. 1100l konteiners </a:t>
            </a:r>
          </a:p>
          <a:p>
            <a:pPr defTabSz="841247">
              <a:lnSpc>
                <a:spcPct val="90000"/>
              </a:lnSpc>
              <a:defRPr sz="1472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vai 2 gab. 240l konteineri</a:t>
            </a:r>
          </a:p>
        </p:txBody>
      </p:sp>
      <p:sp>
        <p:nvSpPr>
          <p:cNvPr id="101" name="Title 1"/>
          <p:cNvSpPr txBox="1"/>
          <p:nvPr/>
        </p:nvSpPr>
        <p:spPr>
          <a:xfrm>
            <a:off x="3228210" y="3898667"/>
            <a:ext cx="2059188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877823">
              <a:lnSpc>
                <a:spcPct val="90000"/>
              </a:lnSpc>
              <a:defRPr sz="1344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3 moduļi</a:t>
            </a:r>
            <a:br/>
            <a:r>
              <a:t>Izmērs: 1,4 x 4,8m</a:t>
            </a:r>
            <a:br/>
            <a:r>
              <a:t>Ietilpība: 3 gab. 1100l konteineri vai 6 gab. 240l</a:t>
            </a:r>
          </a:p>
        </p:txBody>
      </p:sp>
      <p:sp>
        <p:nvSpPr>
          <p:cNvPr id="102" name="Title 1"/>
          <p:cNvSpPr txBox="1"/>
          <p:nvPr/>
        </p:nvSpPr>
        <p:spPr>
          <a:xfrm>
            <a:off x="3228209" y="5165490"/>
            <a:ext cx="2138135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905255">
              <a:lnSpc>
                <a:spcPct val="90000"/>
              </a:lnSpc>
              <a:defRPr sz="1386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4 moduļi</a:t>
            </a:r>
            <a:br/>
            <a:r>
              <a:t>Izmērs: 1,4 x 6,4m</a:t>
            </a:r>
            <a:br/>
            <a:r>
              <a:t>Ietilpība: 4 gab. 1100l konteineri vai 8 gab. 240l</a:t>
            </a:r>
          </a:p>
        </p:txBody>
      </p:sp>
      <p:sp>
        <p:nvSpPr>
          <p:cNvPr id="103" name="Title 1"/>
          <p:cNvSpPr txBox="1"/>
          <p:nvPr/>
        </p:nvSpPr>
        <p:spPr>
          <a:xfrm>
            <a:off x="9470825" y="1380520"/>
            <a:ext cx="2138135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905255">
              <a:lnSpc>
                <a:spcPct val="90000"/>
              </a:lnSpc>
              <a:defRPr sz="1386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4 moduļi</a:t>
            </a:r>
            <a:br/>
            <a:r>
              <a:t>Izmērs: 4,2 x 3,2m</a:t>
            </a:r>
            <a:br/>
            <a:r>
              <a:t>Ietilpība: 4 gab. 1100l konteineri vai 8 gab. 240l</a:t>
            </a:r>
          </a:p>
        </p:txBody>
      </p:sp>
      <p:sp>
        <p:nvSpPr>
          <p:cNvPr id="104" name="Title 1"/>
          <p:cNvSpPr txBox="1"/>
          <p:nvPr/>
        </p:nvSpPr>
        <p:spPr>
          <a:xfrm>
            <a:off x="9470825" y="3336690"/>
            <a:ext cx="2138135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877823">
              <a:lnSpc>
                <a:spcPct val="90000"/>
              </a:lnSpc>
              <a:defRPr sz="1344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6 moduļi</a:t>
            </a:r>
            <a:br/>
            <a:r>
              <a:t>Izmērs: 4,2 x 4,8m</a:t>
            </a:r>
            <a:br/>
            <a:r>
              <a:t>Ietilpība: 6 gab. 1100l konteineri vai 12 gab. 240l</a:t>
            </a:r>
          </a:p>
        </p:txBody>
      </p:sp>
      <p:pic>
        <p:nvPicPr>
          <p:cNvPr id="10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839" y="4827859"/>
            <a:ext cx="2901321" cy="1926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39" y="2876075"/>
            <a:ext cx="2414019" cy="1892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839" y="984842"/>
            <a:ext cx="1979196" cy="1720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8" descr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610" y="3787743"/>
            <a:ext cx="1827836" cy="1376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23" descr="Picture 23"/>
          <p:cNvPicPr>
            <a:picLocks noChangeAspect="1"/>
          </p:cNvPicPr>
          <p:nvPr/>
        </p:nvPicPr>
        <p:blipFill>
          <a:blip r:embed="rId6"/>
          <a:srcRect t="3059"/>
          <a:stretch>
            <a:fillRect/>
          </a:stretch>
        </p:blipFill>
        <p:spPr>
          <a:xfrm>
            <a:off x="656610" y="5201499"/>
            <a:ext cx="2279246" cy="1416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icture 14" descr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610" y="2420566"/>
            <a:ext cx="1320928" cy="1272827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1"/>
          <p:cNvSpPr txBox="1"/>
          <p:nvPr/>
        </p:nvSpPr>
        <p:spPr>
          <a:xfrm>
            <a:off x="9470825" y="5164170"/>
            <a:ext cx="2138135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defTabSz="877823">
              <a:lnSpc>
                <a:spcPct val="90000"/>
              </a:lnSpc>
              <a:defRPr sz="1344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8 moduļi</a:t>
            </a:r>
            <a:br/>
            <a:r>
              <a:t>Izmērs: 4,2 x 6,4m</a:t>
            </a:r>
            <a:br/>
            <a:r>
              <a:t>Ietilpība: 8 gab. 1100l konteineri vai 16 gab. 240l</a:t>
            </a:r>
          </a:p>
        </p:txBody>
      </p:sp>
      <p:pic>
        <p:nvPicPr>
          <p:cNvPr id="112" name="Picture 3" descr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610" y="1151025"/>
            <a:ext cx="821465" cy="1084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7" descr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7352" y="1170719"/>
            <a:ext cx="817716" cy="1084036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Rectangle 9"/>
          <p:cNvSpPr/>
          <p:nvPr/>
        </p:nvSpPr>
        <p:spPr>
          <a:xfrm>
            <a:off x="441035" y="984842"/>
            <a:ext cx="5301674" cy="1324871"/>
          </a:xfrm>
          <a:prstGeom prst="rect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>
            <a:spLocks noGrp="1"/>
          </p:cNvSpPr>
          <p:nvPr>
            <p:ph type="ctrTitle"/>
          </p:nvPr>
        </p:nvSpPr>
        <p:spPr>
          <a:xfrm>
            <a:off x="3118987" y="1372772"/>
            <a:ext cx="2150629" cy="929191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Slēdzami, pilnībā nosedzoši vārti</a:t>
            </a:r>
          </a:p>
        </p:txBody>
      </p:sp>
      <p:sp>
        <p:nvSpPr>
          <p:cNvPr id="117" name="Title 1"/>
          <p:cNvSpPr txBox="1"/>
          <p:nvPr/>
        </p:nvSpPr>
        <p:spPr>
          <a:xfrm>
            <a:off x="819802" y="0"/>
            <a:ext cx="10424161" cy="1042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2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Tipveida atkritumu novietnes – vārtu un krāsu varianti</a:t>
            </a:r>
          </a:p>
        </p:txBody>
      </p:sp>
      <p:sp>
        <p:nvSpPr>
          <p:cNvPr id="118" name="Title 1"/>
          <p:cNvSpPr txBox="1"/>
          <p:nvPr/>
        </p:nvSpPr>
        <p:spPr>
          <a:xfrm>
            <a:off x="3164707" y="3429000"/>
            <a:ext cx="2059188" cy="929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Konteinerus piesedzoši zemi vārtiņi</a:t>
            </a:r>
          </a:p>
        </p:txBody>
      </p:sp>
      <p:sp>
        <p:nvSpPr>
          <p:cNvPr id="119" name="Title 1"/>
          <p:cNvSpPr txBox="1"/>
          <p:nvPr/>
        </p:nvSpPr>
        <p:spPr>
          <a:xfrm>
            <a:off x="3164706" y="5348199"/>
            <a:ext cx="2138135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Bez vārtiem</a:t>
            </a:r>
          </a:p>
        </p:txBody>
      </p:sp>
      <p:sp>
        <p:nvSpPr>
          <p:cNvPr id="120" name="Title 1"/>
          <p:cNvSpPr txBox="1"/>
          <p:nvPr/>
        </p:nvSpPr>
        <p:spPr>
          <a:xfrm>
            <a:off x="8953005" y="1380520"/>
            <a:ext cx="2258600" cy="92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Tumši pēlēki krāsoti dēļi un metāla konstrukcija.</a:t>
            </a:r>
            <a:endParaRPr sz="6000"/>
          </a:p>
          <a:p>
            <a: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Metāls pirms krāsošanas karsti cinkots</a:t>
            </a:r>
          </a:p>
        </p:txBody>
      </p:sp>
      <p:sp>
        <p:nvSpPr>
          <p:cNvPr id="121" name="Title 1"/>
          <p:cNvSpPr txBox="1"/>
          <p:nvPr/>
        </p:nvSpPr>
        <p:spPr>
          <a:xfrm>
            <a:off x="8953005" y="3336690"/>
            <a:ext cx="2138135" cy="890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Gaiši pelēki krāsoti dēļi, karsti cinkota, nekrāsota metāla konstrukcija</a:t>
            </a:r>
            <a:endParaRPr sz="6000"/>
          </a:p>
          <a:p>
            <a: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 </a:t>
            </a:r>
          </a:p>
        </p:txBody>
      </p:sp>
      <p:sp>
        <p:nvSpPr>
          <p:cNvPr id="122" name="Title 1"/>
          <p:cNvSpPr txBox="1"/>
          <p:nvPr/>
        </p:nvSpPr>
        <p:spPr>
          <a:xfrm>
            <a:off x="8953005" y="5346881"/>
            <a:ext cx="2258600" cy="929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defRPr sz="1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Brūngani beicēti koka dēļi, karsti cinkota metāla konstrukcija</a:t>
            </a:r>
          </a:p>
        </p:txBody>
      </p:sp>
      <p:pic>
        <p:nvPicPr>
          <p:cNvPr id="12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36" y="986884"/>
            <a:ext cx="1844508" cy="1681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82" y="3012444"/>
            <a:ext cx="1821221" cy="1644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15" descr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82" y="4827859"/>
            <a:ext cx="1821221" cy="1694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24" descr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930" y="4739358"/>
            <a:ext cx="1821220" cy="16742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27" descr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976" y="2886361"/>
            <a:ext cx="1734004" cy="1607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29" descr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6467" y="1042890"/>
            <a:ext cx="1734004" cy="15878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ontent Placeholder 6"/>
          <p:cNvSpPr txBox="1">
            <a:spLocks noGrp="1"/>
          </p:cNvSpPr>
          <p:nvPr>
            <p:ph type="body" idx="1"/>
          </p:nvPr>
        </p:nvSpPr>
        <p:spPr>
          <a:xfrm>
            <a:off x="838200" y="1649413"/>
            <a:ext cx="10236200" cy="481532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  <a:buClr>
                <a:srgbClr val="FF0000"/>
              </a:buClr>
              <a:defRPr sz="18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gatavs projekts ar dažādām izmēru un izskata variācijām — </a:t>
            </a:r>
            <a:br/>
            <a:r>
              <a:t>rasējumu komplekts katram modelim — saskaņošanai un izgatavošanai,</a:t>
            </a:r>
          </a:p>
          <a:p>
            <a:pPr>
              <a:lnSpc>
                <a:spcPct val="200000"/>
              </a:lnSpc>
              <a:buClr>
                <a:srgbClr val="FF0000"/>
              </a:buClr>
              <a:defRPr sz="18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pamācība atkritumu konteineru novietņu saskaņošanai BIS sistēmā,</a:t>
            </a:r>
          </a:p>
          <a:p>
            <a:pPr>
              <a:lnSpc>
                <a:spcPct val="200000"/>
              </a:lnSpc>
              <a:buClr>
                <a:srgbClr val="FF0000"/>
              </a:buClr>
              <a:defRPr sz="18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veidlapa projekta skaidrojošajam aprakstam,</a:t>
            </a:r>
          </a:p>
          <a:p>
            <a:pPr>
              <a:lnSpc>
                <a:spcPct val="200000"/>
              </a:lnSpc>
              <a:buClr>
                <a:srgbClr val="FF0000"/>
              </a:buClr>
              <a:defRPr sz="18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vairāki krāsu pasu varianti,</a:t>
            </a:r>
          </a:p>
          <a:p>
            <a:pPr>
              <a:lnSpc>
                <a:spcPct val="200000"/>
              </a:lnSpc>
              <a:buClr>
                <a:srgbClr val="FF0000"/>
              </a:buClr>
              <a:defRPr sz="18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ilustrēti ieteikumi atkritumu konteineru novietņu izvietošanai zemes gabalā.</a:t>
            </a:r>
          </a:p>
          <a:p>
            <a:pPr marL="0" indent="0">
              <a:spcBef>
                <a:spcPts val="0"/>
              </a:spcBef>
              <a:buSzTx/>
              <a:buFontTx/>
              <a:buNone/>
              <a:defRPr sz="2400">
                <a:latin typeface="Gilroy SemiBold"/>
                <a:ea typeface="Gilroy SemiBold"/>
                <a:cs typeface="Gilroy SemiBold"/>
                <a:sym typeface="Gilroy SemiBold"/>
              </a:defRPr>
            </a:pPr>
            <a:r>
              <a:t>Dokumentu komplekts būs iedzīvotājiem pieejams RDPAD mājaslapā.</a:t>
            </a:r>
          </a:p>
        </p:txBody>
      </p:sp>
      <p:sp>
        <p:nvSpPr>
          <p:cNvPr id="131" name="Title 1"/>
          <p:cNvSpPr txBox="1"/>
          <p:nvPr/>
        </p:nvSpPr>
        <p:spPr>
          <a:xfrm>
            <a:off x="819802" y="476251"/>
            <a:ext cx="10424161" cy="1042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2400">
                <a:latin typeface="Gilroy SemiBold"/>
                <a:ea typeface="Gilroy SemiBold"/>
                <a:cs typeface="Gilroy SemiBold"/>
                <a:sym typeface="Gilroy SemiBold"/>
              </a:defRPr>
            </a:lvl1pPr>
          </a:lstStyle>
          <a:p>
            <a:r>
              <a:t>Iedzīvotāju lietošanai sagatavots dokumentu komplekts: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2 moduļi Izmērs: 1,4 x 3,2m Ietilpība: 2 gab. 1100l konteineri vai 4 gab. 240l</vt:lpstr>
      <vt:lpstr>Slēdzami, pilnībā nosedzoši vārti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Ilze G</dc:creator>
  <cp:lastModifiedBy>Ilze G</cp:lastModifiedBy>
  <cp:revision>1</cp:revision>
  <dcterms:modified xsi:type="dcterms:W3CDTF">2024-02-03T14:07:21Z</dcterms:modified>
</cp:coreProperties>
</file>